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39"/>
  </p:handoutMasterIdLst>
  <p:sldIdLst>
    <p:sldId id="859" r:id="rId3"/>
    <p:sldId id="1242" r:id="rId4"/>
    <p:sldId id="1285" r:id="rId5"/>
    <p:sldId id="1286" r:id="rId6"/>
    <p:sldId id="1289" r:id="rId7"/>
    <p:sldId id="1287" r:id="rId8"/>
    <p:sldId id="1290" r:id="rId9"/>
    <p:sldId id="1288" r:id="rId10"/>
    <p:sldId id="1292" r:id="rId11"/>
    <p:sldId id="1293" r:id="rId12"/>
    <p:sldId id="1294" r:id="rId14"/>
    <p:sldId id="1295" r:id="rId15"/>
    <p:sldId id="1296" r:id="rId16"/>
    <p:sldId id="1297" r:id="rId17"/>
    <p:sldId id="1291" r:id="rId18"/>
    <p:sldId id="1249" r:id="rId19"/>
    <p:sldId id="1250" r:id="rId20"/>
    <p:sldId id="1252" r:id="rId21"/>
    <p:sldId id="1298" r:id="rId22"/>
    <p:sldId id="1301" r:id="rId23"/>
    <p:sldId id="1302" r:id="rId24"/>
    <p:sldId id="1299" r:id="rId25"/>
    <p:sldId id="1303" r:id="rId26"/>
    <p:sldId id="1304" r:id="rId27"/>
    <p:sldId id="1300" r:id="rId28"/>
    <p:sldId id="1308" r:id="rId29"/>
    <p:sldId id="1309" r:id="rId30"/>
    <p:sldId id="1305" r:id="rId31"/>
    <p:sldId id="1307" r:id="rId32"/>
    <p:sldId id="1313" r:id="rId33"/>
    <p:sldId id="1310" r:id="rId34"/>
    <p:sldId id="1314" r:id="rId35"/>
    <p:sldId id="1315" r:id="rId36"/>
    <p:sldId id="1319" r:id="rId37"/>
    <p:sldId id="1254" r:id="rId38"/>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8"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88"/>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17"/>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handoutMaster" Target="handoutMasters/handoutMaster1.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26.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2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烃的衍生物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醇　酚</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36712"/>
          <a:ext cx="11449272" cy="4937760"/>
        </p:xfrm>
        <a:graphic>
          <a:graphicData uri="http://schemas.openxmlformats.org/drawingml/2006/table">
            <a:tbl>
              <a:tblPr firstRow="1" firstCol="1" bandRow="1"/>
              <a:tblGrid>
                <a:gridCol w="1431160"/>
                <a:gridCol w="2386028"/>
                <a:gridCol w="2879556"/>
                <a:gridCol w="2448272"/>
                <a:gridCol w="2304256"/>
              </a:tblGrid>
              <a:tr h="156223">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断键位置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9232">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置换反应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0968">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卤</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HX</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0968">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酯化反应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9232">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自身反应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一分子断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另一分子断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6223">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消去反应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②⑤</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4335">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催化氧</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醇、氧气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Cambria Math" panose="02040503050406030204" pitchFamily="18" charset="0"/>
                          <a:ea typeface="Times New Roman" panose="02020603050405020304" pitchFamily="18" charset="0"/>
                          <a:cs typeface="Cambria Math" panose="020405030504060302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0968">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燃烧反应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醇、氧气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4" name="内容占位符 3"/>
          <p:cNvSpPr>
            <a:spLocks noGrp="1"/>
          </p:cNvSpPr>
          <p:nvPr>
            <p:ph idx="1"/>
          </p:nvPr>
        </p:nvSpPr>
        <p:spPr>
          <a:xfrm>
            <a:off x="360854" y="5951021"/>
            <a:ext cx="11485848" cy="64516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用钠检验乙醇中的水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因为水和乙醇都可以与钠反应放出氢气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463;FounderCES"/>
          <p:cNvPicPr/>
          <p:nvPr/>
        </p:nvPicPr>
        <p:blipFill>
          <a:blip r:embed="rId1"/>
          <a:stretch>
            <a:fillRect/>
          </a:stretch>
        </p:blipFill>
        <p:spPr>
          <a:xfrm>
            <a:off x="478582" y="6104323"/>
            <a:ext cx="1730375" cy="3397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苯酚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）苯酚是一种无色、有特殊气味的晶体，熔点为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）室温下，苯酚在水中的溶解度较小，温度高于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时能与水互溶，易溶于有机溶剂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知识点4.eps" descr="id:2147493130;FounderCES"/>
          <p:cNvPicPr/>
          <p:nvPr/>
        </p:nvPicPr>
        <p:blipFill>
          <a:blip r:embed="rId1"/>
          <a:stretch>
            <a:fillRect/>
          </a:stretch>
        </p:blipFill>
        <p:spPr>
          <a:xfrm>
            <a:off x="360854" y="908720"/>
            <a:ext cx="1525270" cy="405130"/>
          </a:xfrm>
          <a:prstGeom prst="rect">
            <a:avLst/>
          </a:prstGeom>
        </p:spPr>
      </p:pic>
      <p:sp>
        <p:nvSpPr>
          <p:cNvPr id="4" name="内容占位符 3"/>
          <p:cNvSpPr txBox="1"/>
          <p:nvPr/>
        </p:nvSpPr>
        <p:spPr bwMode="auto">
          <a:xfrm>
            <a:off x="360854" y="3666906"/>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苯酚易溶于乙醇等有机溶剂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实验时手指上不小心沾上苯酚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应立即用乙醇清洗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再用水冲洗。</a:t>
            </a:r>
            <a:endParaRPr lang="zh-CN" altLang="en-US"/>
          </a:p>
        </p:txBody>
      </p:sp>
      <p:pic>
        <p:nvPicPr>
          <p:cNvPr id="5" name="温馨提示.eps" descr="id:2147491463;FounderCES"/>
          <p:cNvPicPr/>
          <p:nvPr/>
        </p:nvPicPr>
        <p:blipFill>
          <a:blip r:embed="rId2"/>
          <a:stretch>
            <a:fillRect/>
          </a:stretch>
        </p:blipFill>
        <p:spPr>
          <a:xfrm>
            <a:off x="478582" y="3820208"/>
            <a:ext cx="1730375" cy="33972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73434" y="1916832"/>
          <a:ext cx="11473268" cy="3863275"/>
        </p:xfrm>
        <a:graphic>
          <a:graphicData uri="http://schemas.openxmlformats.org/drawingml/2006/table">
            <a:tbl>
              <a:tblPr firstRow="1" firstCol="1" bandRow="1"/>
              <a:tblGrid>
                <a:gridCol w="1465417"/>
                <a:gridCol w="2861520"/>
                <a:gridCol w="2560308"/>
                <a:gridCol w="4586023"/>
              </a:tblGrid>
              <a:tr h="276599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步骤</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得到浑浊液体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液体变澄清</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液体变浑浊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3" name="cx32.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222998" y="2090539"/>
            <a:ext cx="5086973" cy="24951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60854" y="1556792"/>
            <a:ext cx="6549422" cy="905268"/>
          </a:xfrm>
          <a:prstGeom prst="rect">
            <a:avLst/>
          </a:prstGeom>
        </p:spPr>
      </p:pic>
      <p:pic>
        <p:nvPicPr>
          <p:cNvPr id="3" name="图片 2"/>
          <p:cNvPicPr>
            <a:picLocks noChangeAspect="1"/>
          </p:cNvPicPr>
          <p:nvPr/>
        </p:nvPicPr>
        <p:blipFill>
          <a:blip r:embed="rId2"/>
          <a:stretch>
            <a:fillRect/>
          </a:stretch>
        </p:blipFill>
        <p:spPr>
          <a:xfrm>
            <a:off x="360854" y="3068960"/>
            <a:ext cx="6470703" cy="858037"/>
          </a:xfrm>
          <a:prstGeom prst="rect">
            <a:avLst/>
          </a:prstGeom>
        </p:spPr>
      </p:pic>
      <p:pic>
        <p:nvPicPr>
          <p:cNvPr id="4" name="图片 3"/>
          <p:cNvPicPr>
            <a:picLocks noChangeAspect="1"/>
          </p:cNvPicPr>
          <p:nvPr/>
        </p:nvPicPr>
        <p:blipFill>
          <a:blip r:embed="rId3"/>
          <a:stretch>
            <a:fillRect/>
          </a:stretch>
        </p:blipFill>
        <p:spPr>
          <a:xfrm>
            <a:off x="360854" y="4688092"/>
            <a:ext cx="7659359" cy="1503533"/>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52281" y="764704"/>
                <a:ext cx="11485848" cy="5687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向盛有少量苯酚稀溶液的试管中滴加过量的饱和溴水，现象为有白色沉淀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反应中</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，苯酚分子中苯环上—</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邻、对位上的氢原子被溴原子取代，发生了取代反应。</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）显色反应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向盛有少量苯酚稀溶液的试管中滴加氯化铁溶液，观察到的现象是溶液显紫色。</a:t>
                </a:r>
                <a:endParaRPr lang="zh-CN" altLang="zh-CN" sz="105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苯酚有毒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，对皮肤有强烈的腐蚀性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52281" y="764704"/>
                <a:ext cx="11485848" cy="5687326"/>
              </a:xfrm>
              <a:blipFill rotWithShape="1">
                <a:blip r:embed="rId1"/>
                <a:stretch>
                  <a:fillRect l="-4" t="-3" r="4" b="8"/>
                </a:stretch>
              </a:blipFill>
            </p:spPr>
            <p:txBody>
              <a:bodyPr/>
              <a:lstStyle/>
              <a:p>
                <a:r>
                  <a:rPr lang="zh-CN" altLang="en-US">
                    <a:noFill/>
                  </a:rPr>
                  <a:t> </a:t>
                </a:r>
              </a:p>
            </p:txBody>
          </p:sp>
        </mc:Fallback>
      </mc:AlternateContent>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006974" y="2431051"/>
            <a:ext cx="1743528" cy="858753"/>
          </a:xfrm>
          <a:prstGeom prst="rect">
            <a:avLst/>
          </a:prstGeom>
        </p:spPr>
      </p:pic>
      <p:pic>
        <p:nvPicPr>
          <p:cNvPr id="3" name="图片 2"/>
          <p:cNvPicPr>
            <a:picLocks noChangeAspect="1"/>
          </p:cNvPicPr>
          <p:nvPr/>
        </p:nvPicPr>
        <p:blipFill>
          <a:blip r:embed="rId3"/>
          <a:stretch>
            <a:fillRect/>
          </a:stretch>
        </p:blipFill>
        <p:spPr>
          <a:xfrm>
            <a:off x="8543478" y="1916832"/>
            <a:ext cx="1897946" cy="188719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苯酚</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虽然有毒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但是可用来杀菌消毒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早些时候苯酚被用作手术刀和手术室的消毒剂</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2"/>
          <a:stretch>
            <a:fillRect/>
          </a:stretch>
        </p:blipFill>
        <p:spPr>
          <a:xfrm>
            <a:off x="377434" y="1556792"/>
            <a:ext cx="1240790" cy="435610"/>
          </a:xfrm>
          <a:prstGeom prst="rect">
            <a:avLst/>
          </a:prstGeom>
        </p:spPr>
      </p:pic>
      <p:sp>
        <p:nvSpPr>
          <p:cNvPr id="5" name="内容占位符 4"/>
          <p:cNvSpPr>
            <a:spLocks noGrp="1"/>
          </p:cNvSpPr>
          <p:nvPr>
            <p:ph idx="1"/>
          </p:nvPr>
        </p:nvSpPr>
        <p:spPr>
          <a:xfrm>
            <a:off x="360854" y="1412776"/>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醇类的消去反应规律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）若醇分子中只有一个碳原子或与—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相连的碳原子的邻位碳原子上无氢原子，则不能发生消去反应。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）某些醇发生消去反应，可以生成不同的烯烃，如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能发生三种消去反应，生成三种有机产物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2" name="图片 1"/>
          <p:cNvPicPr>
            <a:picLocks noChangeAspect="1"/>
          </p:cNvPicPr>
          <p:nvPr/>
        </p:nvPicPr>
        <p:blipFill>
          <a:blip r:embed="rId3"/>
          <a:stretch>
            <a:fillRect/>
          </a:stretch>
        </p:blipFill>
        <p:spPr>
          <a:xfrm>
            <a:off x="7679382" y="3212976"/>
            <a:ext cx="2871112" cy="146781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35513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乙醇的消去反应</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实验室制乙烯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355132"/>
              </a:xfrm>
              <a:blipFill rotWithShape="1">
                <a:blip r:embed="rId1"/>
                <a:stretch>
                  <a:fillRect l="-2" t="-27" r="1" b="-5261"/>
                </a:stretch>
              </a:blipFill>
            </p:spPr>
            <p:txBody>
              <a:bodyPr/>
              <a:lstStyle/>
              <a:p>
                <a:r>
                  <a:rPr lang="zh-CN" altLang="en-US">
                    <a:noFill/>
                  </a:rPr>
                  <a:t> </a:t>
                </a:r>
              </a:p>
            </p:txBody>
          </p:sp>
        </mc:Fallback>
      </mc:AlternateContent>
      <p:pic>
        <p:nvPicPr>
          <p:cNvPr id="3" name="24d195.jpg" descr="id:2147493173;FounderCES"/>
          <p:cNvPicPr/>
          <p:nvPr/>
        </p:nvPicPr>
        <p:blipFill>
          <a:blip r:embed="rId2"/>
          <a:stretch>
            <a:fillRect/>
          </a:stretch>
        </p:blipFill>
        <p:spPr>
          <a:xfrm>
            <a:off x="765226" y="3429000"/>
            <a:ext cx="5361940" cy="2587625"/>
          </a:xfrm>
          <a:prstGeom prst="rect">
            <a:avLst/>
          </a:prstGeom>
        </p:spPr>
      </p:pic>
      <p:pic>
        <p:nvPicPr>
          <p:cNvPr id="2" name="图片 1"/>
          <p:cNvPicPr>
            <a:picLocks noChangeAspect="1"/>
          </p:cNvPicPr>
          <p:nvPr/>
        </p:nvPicPr>
        <p:blipFill>
          <a:blip r:embed="rId3"/>
          <a:stretch>
            <a:fillRect/>
          </a:stretch>
        </p:blipFill>
        <p:spPr>
          <a:xfrm>
            <a:off x="2121736" y="1772816"/>
            <a:ext cx="1353929" cy="90913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118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在圆底烧瓶中加入乙醇和浓硫酸（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体积比约为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）的混合液，放入几片碎瓷片。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加热混合液，使液体温度迅速升至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将生成的气体通入氢氧化钠溶液除去杂质，再分别通入酸性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具支试管中有气泡产生。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溶液褪色。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溶液褪色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548680"/>
            <a:ext cx="11485848" cy="61855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乙醇在浓硫酸的催化作用下加热至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，发生分子内脱水生成乙烯。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配制乙醇和浓硫酸的混合液时应将浓硫酸缓慢加入盛有无水乙醇的烧杯中，边加边搅拌。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加热混合液时要迅速升温至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，从而减少副反应的发生，因为在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时乙醇分子间脱水生成乙醚。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实验时温度计水银球应位于反应液中，控制温度在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170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若要收集乙烯应选用排水集气法，因为乙烯难溶于水，密度比空气略小。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浓硫酸具有脱水性和强氧化性，能将无水乙醇转化为碳单质等多种物质，生成的乙烯中可能有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等杂质气体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的概述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烃分子中饱和碳原子上的一个或几个氢原子被羟基取代的产物称为醇。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p:nvPr/>
        </p:nvSpPr>
        <p:spPr bwMode="auto">
          <a:xfrm>
            <a:off x="360854" y="3234858"/>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烃分子中的氢原子被羟基取代而生成的羟基化合物不一定为醇。如果苯环上的氢原子被羟基取代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生成的化合物为酚类物质。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3052;FounderCES"/>
          <p:cNvPicPr/>
          <p:nvPr/>
        </p:nvPicPr>
        <p:blipFill>
          <a:blip r:embed="rId3"/>
          <a:stretch>
            <a:fillRect/>
          </a:stretch>
        </p:blipFill>
        <p:spPr>
          <a:xfrm>
            <a:off x="550590" y="3325450"/>
            <a:ext cx="1882140" cy="43942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并非所有醇都可以发生消去反应。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醇发生消去反应不一定得到烯烃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也可能为炔烃或醛等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如乙二醇发生消去反应可以得到乙炔或乙烯醇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会转化成乙醛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3180;FounderCES"/>
          <p:cNvPicPr/>
          <p:nvPr/>
        </p:nvPicPr>
        <p:blipFill>
          <a:blip r:embed="rId1"/>
          <a:stretch>
            <a:fillRect/>
          </a:stretch>
        </p:blipFill>
        <p:spPr>
          <a:xfrm>
            <a:off x="478582" y="908720"/>
            <a:ext cx="1809115" cy="39624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764704"/>
            <a:ext cx="11485848" cy="507746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河南省新蔡县第一高级中学高二月考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）芳樟醇常用于合成香精，香叶醇存在于香茅油、香叶油、香草油和玫瑰油等物质中，有玫瑰花和橙花香气，它们的键线式如图所示。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en-US" b="1">
                <a:solidFill>
                  <a:srgbClr val="000000"/>
                </a:solidFill>
                <a:latin typeface="楷体" panose="02010609060101010101" pitchFamily="49" charset="-122"/>
                <a:ea typeface="楷体" panose="02010609060101010101" pitchFamily="49" charset="-122"/>
                <a:cs typeface="Times New Roman" panose="02020603050405020304" pitchFamily="18" charset="0"/>
              </a:rPr>
              <a:t>芳樟醇与香叶醇互为同分异构体</a:t>
            </a:r>
            <a:endParaRPr lang="zh-CN" altLang="en-US"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en-US" b="1">
                <a:solidFill>
                  <a:srgbClr val="000000"/>
                </a:solidFill>
                <a:latin typeface="楷体" panose="02010609060101010101" pitchFamily="49" charset="-122"/>
                <a:ea typeface="楷体" panose="02010609060101010101" pitchFamily="49" charset="-122"/>
                <a:cs typeface="Times New Roman" panose="02020603050405020304" pitchFamily="18" charset="0"/>
              </a:rPr>
              <a:t>香叶醇在与乙醇互为同系物</a:t>
            </a:r>
            <a:endParaRPr lang="zh-CN" altLang="en-US"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芳樟醇和香叶醇与足量的氢气加成后的产物发生消去反应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种有机产物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两种醇中只有香叶醇与氧气在铜的催化作用下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可被氧化为相应的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6743278" y="2276872"/>
            <a:ext cx="4946485" cy="121218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680" y="746125"/>
            <a:ext cx="11602085" cy="5077460"/>
          </a:xfrm>
        </p:spPr>
        <p:txBody>
          <a:bodyPr wrap="square"/>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en-US"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芳樟醇、香叶醇的分子式都是</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en-US"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，且结构不同，所以二者互为同分异构体，</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en-US"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正确；香叶醇分子中含有碳碳双键，与乙醇不互为同系物，</a:t>
            </a: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en-US"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错误；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芳樟醇和香叶醇与足量的氢气加成后的产物分别是</a:t>
            </a: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hangingPunct="0">
              <a:spcAft>
                <a:spcPts val="0"/>
              </a:spcAft>
            </a:pPr>
            <a:r>
              <a:rPr lang="en-US" altLang="zh-CN" b="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分别有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种连有氢原子的邻位碳原子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则发生</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sym typeface="+mn-ea"/>
              </a:rPr>
              <a:t>消去反应</a:t>
            </a: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hangingPunct="0">
              <a:spcAft>
                <a:spcPts val="0"/>
              </a:spcAft>
            </a:pP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hangingPunct="0">
              <a:spcAft>
                <a:spcPts val="0"/>
              </a:spcAft>
            </a:pPr>
            <a:endPar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的分别得到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种有机产物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芳樟醇分子中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与羟基相连的碳原子上没有氢原子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所以不能与氧气在铜的催化作用下发生氧化反应生成相应的醛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正确。</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en-US"/>
          </a:p>
        </p:txBody>
      </p:sp>
      <p:pic>
        <p:nvPicPr>
          <p:cNvPr id="3" name="24解析.eps" descr="id:2147493208;FounderCES"/>
          <p:cNvPicPr/>
          <p:nvPr/>
        </p:nvPicPr>
        <p:blipFill>
          <a:blip r:embed="rId1"/>
          <a:stretch>
            <a:fillRect/>
          </a:stretch>
        </p:blipFill>
        <p:spPr>
          <a:xfrm>
            <a:off x="478582" y="980728"/>
            <a:ext cx="798195" cy="284480"/>
          </a:xfrm>
          <a:prstGeom prst="rect">
            <a:avLst/>
          </a:prstGeom>
        </p:spPr>
      </p:pic>
      <p:pic>
        <p:nvPicPr>
          <p:cNvPr id="5" name="箭头右.eps" descr="id:2147493215;FounderCES"/>
          <p:cNvPicPr/>
          <p:nvPr/>
        </p:nvPicPr>
        <p:blipFill>
          <a:blip r:embed="rId2"/>
          <a:stretch>
            <a:fillRect/>
          </a:stretch>
        </p:blipFill>
        <p:spPr>
          <a:xfrm>
            <a:off x="7891571" y="3500775"/>
            <a:ext cx="487045" cy="383540"/>
          </a:xfrm>
          <a:prstGeom prst="rect">
            <a:avLst/>
          </a:prstGeom>
        </p:spPr>
      </p:pic>
      <p:pic>
        <p:nvPicPr>
          <p:cNvPr id="2" name="图片 1"/>
          <p:cNvPicPr>
            <a:picLocks noChangeAspect="1"/>
          </p:cNvPicPr>
          <p:nvPr/>
        </p:nvPicPr>
        <p:blipFill>
          <a:blip r:embed="rId3"/>
          <a:stretch>
            <a:fillRect/>
          </a:stretch>
        </p:blipFill>
        <p:spPr>
          <a:xfrm>
            <a:off x="6454775" y="1917065"/>
            <a:ext cx="2373630" cy="869315"/>
          </a:xfrm>
          <a:prstGeom prst="rect">
            <a:avLst/>
          </a:prstGeom>
        </p:spPr>
      </p:pic>
      <p:pic>
        <p:nvPicPr>
          <p:cNvPr id="6" name="图片 5"/>
          <p:cNvPicPr>
            <a:picLocks noChangeAspect="1"/>
          </p:cNvPicPr>
          <p:nvPr/>
        </p:nvPicPr>
        <p:blipFill>
          <a:blip r:embed="rId4"/>
          <a:stretch>
            <a:fillRect/>
          </a:stretch>
        </p:blipFill>
        <p:spPr>
          <a:xfrm>
            <a:off x="8903509" y="1988507"/>
            <a:ext cx="2790462" cy="650570"/>
          </a:xfrm>
          <a:prstGeom prst="rect">
            <a:avLst/>
          </a:prstGeom>
        </p:spPr>
      </p:pic>
      <p:pic>
        <p:nvPicPr>
          <p:cNvPr id="7" name="图片 6"/>
          <p:cNvPicPr>
            <a:picLocks noChangeAspect="1"/>
          </p:cNvPicPr>
          <p:nvPr/>
        </p:nvPicPr>
        <p:blipFill>
          <a:blip r:embed="rId5"/>
          <a:stretch>
            <a:fillRect/>
          </a:stretch>
        </p:blipFill>
        <p:spPr>
          <a:xfrm>
            <a:off x="478582" y="5871139"/>
            <a:ext cx="995373" cy="416365"/>
          </a:xfrm>
          <a:prstGeom prst="rect">
            <a:avLst/>
          </a:prstGeom>
        </p:spPr>
      </p:pic>
      <p:sp>
        <p:nvSpPr>
          <p:cNvPr id="8" name="矩形 7"/>
          <p:cNvSpPr/>
          <p:nvPr/>
        </p:nvSpPr>
        <p:spPr>
          <a:xfrm>
            <a:off x="1587249" y="5723673"/>
            <a:ext cx="386080" cy="645160"/>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
        <p:nvSpPr>
          <p:cNvPr id="9" name="文本框 8"/>
          <p:cNvSpPr txBox="1"/>
          <p:nvPr/>
        </p:nvSpPr>
        <p:spPr>
          <a:xfrm>
            <a:off x="2494280" y="3689985"/>
            <a:ext cx="7846060" cy="829945"/>
          </a:xfrm>
          <a:prstGeom prst="rect">
            <a:avLst/>
          </a:prstGeom>
          <a:noFill/>
        </p:spPr>
        <p:txBody>
          <a:bodyPr wrap="square" rtlCol="0" anchor="t">
            <a:spAutoFit/>
          </a:bodyPr>
          <a:p>
            <a:pPr hangingPunct="0">
              <a:spcAft>
                <a:spcPts val="0"/>
              </a:spcAft>
            </a:pPr>
            <a:r>
              <a:rPr lang="zh-CN" altLang="zh-CN" sz="2400" smtClean="0">
                <a:solidFill>
                  <a:srgbClr val="00B0F0"/>
                </a:solidFill>
                <a:ea typeface="楷体" panose="02010609060101010101" pitchFamily="49" charset="-122"/>
                <a:cs typeface="Times New Roman" panose="02020603050405020304" pitchFamily="18" charset="0"/>
                <a:sym typeface="+mn-ea"/>
              </a:rPr>
              <a:t>有</a:t>
            </a:r>
            <a:r>
              <a:rPr lang="zh-CN" altLang="zh-CN" sz="2400">
                <a:solidFill>
                  <a:srgbClr val="00B0F0"/>
                </a:solidFill>
                <a:ea typeface="楷体" panose="02010609060101010101" pitchFamily="49" charset="-122"/>
                <a:cs typeface="Times New Roman" panose="02020603050405020304" pitchFamily="18" charset="0"/>
                <a:sym typeface="+mn-ea"/>
              </a:rPr>
              <a:t>两种或三种邻位碳原子</a:t>
            </a:r>
            <a:r>
              <a:rPr lang="zh-CN" altLang="zh-CN" sz="2400">
                <a:solidFill>
                  <a:srgbClr val="00B0F0"/>
                </a:solidFill>
                <a:cs typeface="Times New Roman" panose="02020603050405020304" pitchFamily="18" charset="0"/>
                <a:sym typeface="+mn-ea"/>
              </a:rPr>
              <a:t>，</a:t>
            </a:r>
            <a:r>
              <a:rPr lang="zh-CN" altLang="zh-CN" sz="2400">
                <a:solidFill>
                  <a:srgbClr val="00B0F0"/>
                </a:solidFill>
                <a:ea typeface="楷体" panose="02010609060101010101" pitchFamily="49" charset="-122"/>
                <a:cs typeface="Times New Roman" panose="02020603050405020304" pitchFamily="18" charset="0"/>
                <a:sym typeface="+mn-ea"/>
              </a:rPr>
              <a:t>且碳原子上均连有氢原子时</a:t>
            </a:r>
            <a:r>
              <a:rPr lang="zh-CN" altLang="zh-CN" sz="2400">
                <a:solidFill>
                  <a:srgbClr val="00B0F0"/>
                </a:solidFill>
                <a:cs typeface="Times New Roman" panose="02020603050405020304" pitchFamily="18" charset="0"/>
                <a:sym typeface="+mn-ea"/>
              </a:rPr>
              <a:t>，</a:t>
            </a:r>
            <a:r>
              <a:rPr lang="zh-CN" altLang="zh-CN" sz="2400">
                <a:solidFill>
                  <a:srgbClr val="00B0F0"/>
                </a:solidFill>
                <a:ea typeface="楷体" panose="02010609060101010101" pitchFamily="49" charset="-122"/>
                <a:cs typeface="Times New Roman" panose="02020603050405020304" pitchFamily="18" charset="0"/>
                <a:sym typeface="+mn-ea"/>
              </a:rPr>
              <a:t>发生消去反应可生成不同的产物。</a:t>
            </a:r>
            <a:endParaRPr lang="zh-CN" altLang="zh-CN" sz="2400" b="1" kern="100">
              <a:solidFill>
                <a:srgbClr val="00B0F0"/>
              </a:solidFill>
              <a:ea typeface="楷体" panose="02010609060101010101" pitchFamily="49" charset="-122"/>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本题时的注意点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注意两种醇分子的官能团位置及结构特点。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根据官能团的特性及结构分析能发生的化学反应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3229;FounderCES"/>
          <p:cNvPicPr/>
          <p:nvPr/>
        </p:nvPicPr>
        <p:blipFill>
          <a:blip r:embed="rId1"/>
          <a:stretch>
            <a:fillRect/>
          </a:stretch>
        </p:blipFill>
        <p:spPr>
          <a:xfrm>
            <a:off x="478582" y="908720"/>
            <a:ext cx="1769745" cy="38798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sp>
        <p:nvSpPr>
          <p:cNvPr id="6" name="内容占位符 5"/>
          <p:cNvSpPr>
            <a:spLocks noGrp="1"/>
          </p:cNvSpPr>
          <p:nvPr>
            <p:ph idx="1"/>
          </p:nvPr>
        </p:nvSpPr>
        <p:spPr>
          <a:xfrm>
            <a:off x="360854" y="692696"/>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的催化氧化反应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醇的催化氧化</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过程</a:t>
            </a:r>
            <a:endParaRPr lang="zh-CN" altLang="en-US"/>
          </a:p>
        </p:txBody>
      </p:sp>
      <p:pic>
        <p:nvPicPr>
          <p:cNvPr id="4" name="24d198.jpg" descr="id:2147493243;FounderCES"/>
          <p:cNvPicPr/>
          <p:nvPr/>
        </p:nvPicPr>
        <p:blipFill>
          <a:blip r:embed="rId2"/>
          <a:stretch>
            <a:fillRect/>
          </a:stretch>
        </p:blipFill>
        <p:spPr>
          <a:xfrm>
            <a:off x="2638822" y="2060848"/>
            <a:ext cx="6193155" cy="386588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醇的催化氧化规律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醇能否被氧化以及被氧化的产物的类别，取决于与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羟基相连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的碳原子上的氢原子的个数，具体分析如下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006974" y="1916832"/>
            <a:ext cx="4854479" cy="475252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乙醇可以使酸性高锰酸钾溶液褪色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但并非所有醇都可以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并非所有醇都可以被酸性高锰酸钾溶液氧化为羧酸</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3257;FounderCES"/>
          <p:cNvPicPr/>
          <p:nvPr/>
        </p:nvPicPr>
        <p:blipFill>
          <a:blip r:embed="rId1"/>
          <a:stretch>
            <a:fillRect/>
          </a:stretch>
        </p:blipFill>
        <p:spPr>
          <a:xfrm>
            <a:off x="550590" y="836712"/>
            <a:ext cx="1966595" cy="43116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32925"/>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山东省济南第一中学高二月考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的饱和一元醇的同分异构体有多种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73886" y="1848325"/>
            <a:ext cx="4065136" cy="483699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）可以发生消去反应，生成两种单烯烃的是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58;FounderCES"/>
          <p:cNvPicPr/>
          <p:nvPr/>
        </p:nvPicPr>
        <p:blipFill>
          <a:blip r:embed="rId1"/>
          <a:stretch>
            <a:fillRect/>
          </a:stretch>
        </p:blipFill>
        <p:spPr>
          <a:xfrm>
            <a:off x="480046" y="1556792"/>
            <a:ext cx="892175" cy="318135"/>
          </a:xfrm>
          <a:prstGeom prst="rect">
            <a:avLst/>
          </a:prstGeom>
        </p:spPr>
      </p:pic>
      <p:pic>
        <p:nvPicPr>
          <p:cNvPr id="5" name="图片 4"/>
          <p:cNvPicPr>
            <a:picLocks noChangeAspect="1"/>
          </p:cNvPicPr>
          <p:nvPr/>
        </p:nvPicPr>
        <p:blipFill>
          <a:blip r:embed="rId2"/>
          <a:stretch>
            <a:fillRect/>
          </a:stretch>
        </p:blipFill>
        <p:spPr>
          <a:xfrm>
            <a:off x="360854" y="3183359"/>
            <a:ext cx="1047418" cy="377331"/>
          </a:xfrm>
          <a:prstGeom prst="rect">
            <a:avLst/>
          </a:prstGeom>
        </p:spPr>
      </p:pic>
      <p:sp>
        <p:nvSpPr>
          <p:cNvPr id="2" name="矩形 1"/>
          <p:cNvSpPr/>
          <p:nvPr/>
        </p:nvSpPr>
        <p:spPr>
          <a:xfrm>
            <a:off x="334566" y="1340768"/>
            <a:ext cx="11449272" cy="1754326"/>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可以</a:t>
            </a:r>
            <a:r>
              <a:rPr lang="zh-CN" altLang="zh-CN" sz="2400">
                <a:solidFill>
                  <a:srgbClr val="000000"/>
                </a:solidFill>
                <a:ea typeface="楷体" panose="02010609060101010101" pitchFamily="49" charset="-122"/>
                <a:cs typeface="Times New Roman" panose="02020603050405020304" pitchFamily="18" charset="0"/>
              </a:rPr>
              <a:t>发生消去反应生成两种单烯烃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表明连有</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的碳原子的相邻碳原子上应连有氢原子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且以</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所连碳为中心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分子不对称</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另外</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羟基碳不能在</a:t>
            </a:r>
            <a:r>
              <a:rPr lang="en-US" altLang="zh-CN" sz="2400">
                <a:solidFill>
                  <a:srgbClr val="000000"/>
                </a:solidFill>
                <a:cs typeface="Times New Roman" panose="02020603050405020304" pitchFamily="18" charset="0"/>
              </a:rPr>
              <a:t>1</a:t>
            </a:r>
            <a:r>
              <a:rPr lang="zh-CN" altLang="zh-CN" sz="2400">
                <a:solidFill>
                  <a:srgbClr val="000000"/>
                </a:solidFill>
                <a:ea typeface="楷体" panose="02010609060101010101" pitchFamily="49" charset="-122"/>
                <a:cs typeface="Times New Roman" panose="02020603050405020304" pitchFamily="18" charset="0"/>
              </a:rPr>
              <a:t>号位上</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只有</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050">
              <a:solidFill>
                <a:srgbClr val="000000"/>
              </a:solidFill>
              <a:cs typeface="Times New Roman" panose="02020603050405020304" pitchFamily="18" charset="0"/>
            </a:endParaRPr>
          </a:p>
        </p:txBody>
      </p:sp>
      <p:sp>
        <p:nvSpPr>
          <p:cNvPr id="6" name="矩形 5"/>
          <p:cNvSpPr/>
          <p:nvPr/>
        </p:nvSpPr>
        <p:spPr>
          <a:xfrm>
            <a:off x="1408272" y="3183359"/>
            <a:ext cx="407484" cy="461665"/>
          </a:xfrm>
          <a:prstGeom prst="rect">
            <a:avLst/>
          </a:prstGeom>
        </p:spPr>
        <p:txBody>
          <a:bodyPr wrap="none">
            <a:spAutoFit/>
          </a:bodyPr>
          <a:lstStyle/>
          <a:p>
            <a:r>
              <a:rPr lang="en-US" altLang="zh-CN" sz="2400">
                <a:solidFill>
                  <a:srgbClr val="000000"/>
                </a:solidFill>
              </a:rPr>
              <a:t>C</a:t>
            </a:r>
            <a:endParaRPr lang="zh-CN" altLang="en-US"/>
          </a:p>
        </p:txBody>
      </p:sp>
      <p:sp>
        <p:nvSpPr>
          <p:cNvPr id="7" name="内容占位符 3"/>
          <p:cNvSpPr txBox="1"/>
          <p:nvPr/>
        </p:nvSpPr>
        <p:spPr bwMode="auto">
          <a:xfrm>
            <a:off x="360854" y="36450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）可以发生催化氧化生成醛的是</a:t>
            </a:r>
            <a:r>
              <a:rPr lang="zh-CN"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1658;FounderCES"/>
          <p:cNvPicPr/>
          <p:nvPr/>
        </p:nvPicPr>
        <p:blipFill>
          <a:blip r:embed="rId1"/>
          <a:stretch>
            <a:fillRect/>
          </a:stretch>
        </p:blipFill>
        <p:spPr>
          <a:xfrm>
            <a:off x="373973" y="4455694"/>
            <a:ext cx="892175" cy="318135"/>
          </a:xfrm>
          <a:prstGeom prst="rect">
            <a:avLst/>
          </a:prstGeom>
        </p:spPr>
      </p:pic>
      <p:sp>
        <p:nvSpPr>
          <p:cNvPr id="9" name="矩形 8"/>
          <p:cNvSpPr/>
          <p:nvPr/>
        </p:nvSpPr>
        <p:spPr>
          <a:xfrm>
            <a:off x="1372221" y="4291597"/>
            <a:ext cx="8591822" cy="646331"/>
          </a:xfrm>
          <a:prstGeom prst="rect">
            <a:avLst/>
          </a:prstGeom>
        </p:spPr>
        <p:txBody>
          <a:bodyPr wrap="squar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连有</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OH</a:t>
            </a:r>
            <a:r>
              <a:rPr lang="zh-CN" altLang="zh-CN" sz="2400">
                <a:solidFill>
                  <a:srgbClr val="000000"/>
                </a:solidFill>
                <a:ea typeface="楷体" panose="02010609060101010101" pitchFamily="49" charset="-122"/>
                <a:cs typeface="Times New Roman" panose="02020603050405020304" pitchFamily="18" charset="0"/>
              </a:rPr>
              <a:t>的碳上有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个氢原子时可被氧化为醛</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050">
              <a:solidFill>
                <a:srgbClr val="000000"/>
              </a:solidFill>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296351" y="5032450"/>
            <a:ext cx="1047418" cy="377331"/>
          </a:xfrm>
          <a:prstGeom prst="rect">
            <a:avLst/>
          </a:prstGeom>
        </p:spPr>
      </p:pic>
      <p:sp>
        <p:nvSpPr>
          <p:cNvPr id="11" name="矩形 10"/>
          <p:cNvSpPr/>
          <p:nvPr/>
        </p:nvSpPr>
        <p:spPr>
          <a:xfrm>
            <a:off x="1372221" y="5008253"/>
            <a:ext cx="407484" cy="461665"/>
          </a:xfrm>
          <a:prstGeom prst="rect">
            <a:avLst/>
          </a:prstGeom>
        </p:spPr>
        <p:txBody>
          <a:bodyPr wrap="none">
            <a:spAutoFit/>
          </a:bodyPr>
          <a:lstStyle/>
          <a:p>
            <a:r>
              <a:rPr lang="en-US" altLang="zh-CN" sz="2400">
                <a:solidFill>
                  <a:srgbClr val="000000"/>
                </a:solidFill>
              </a:rPr>
              <a:t>D</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9"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）能被催化氧化为酮的是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58;FounderCES"/>
          <p:cNvPicPr/>
          <p:nvPr/>
        </p:nvPicPr>
        <p:blipFill>
          <a:blip r:embed="rId1"/>
          <a:stretch>
            <a:fillRect/>
          </a:stretch>
        </p:blipFill>
        <p:spPr>
          <a:xfrm>
            <a:off x="378495" y="1548166"/>
            <a:ext cx="892175" cy="318135"/>
          </a:xfrm>
          <a:prstGeom prst="rect">
            <a:avLst/>
          </a:prstGeom>
        </p:spPr>
      </p:pic>
      <p:sp>
        <p:nvSpPr>
          <p:cNvPr id="2" name="矩形 1"/>
          <p:cNvSpPr/>
          <p:nvPr/>
        </p:nvSpPr>
        <p:spPr>
          <a:xfrm>
            <a:off x="360854" y="1340768"/>
            <a:ext cx="11485848" cy="1684244"/>
          </a:xfrm>
          <a:prstGeom prst="rect">
            <a:avLst/>
          </a:prstGeom>
        </p:spPr>
        <p:txBody>
          <a:bodyPr wrap="square">
            <a:spAutoFit/>
          </a:bodyPr>
          <a:lstStyle/>
          <a:p>
            <a:pPr indent="982980" algn="just">
              <a:lnSpc>
                <a:spcPct val="150000"/>
              </a:lnSpc>
              <a:spcAft>
                <a:spcPts val="0"/>
              </a:spcAf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与羟基相连的碳原子上连有</a:t>
            </a:r>
            <a:r>
              <a:rPr lang="en-US" altLang="zh-CN" sz="2400" u="wavy">
                <a:solidFill>
                  <a:srgbClr val="000000"/>
                </a:solidFill>
                <a:uFill>
                  <a:solidFill>
                    <a:srgbClr val="00B0F0"/>
                  </a:solidFill>
                </a:uFill>
                <a:cs typeface="Times New Roman" panose="02020603050405020304" pitchFamily="18" charset="0"/>
              </a:rPr>
              <a:t>2</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个氢原子的醇分子能发生氧化反应生成相应醛</a:t>
            </a:r>
            <a:r>
              <a:rPr lang="zh-CN" altLang="zh-CN" sz="2400" u="wavy">
                <a:solidFill>
                  <a:srgbClr val="000000"/>
                </a:solidFill>
                <a:uFill>
                  <a:solidFill>
                    <a:srgbClr val="00B0F0"/>
                  </a:solidFill>
                </a:uFill>
                <a:cs typeface="Times New Roman" panose="02020603050405020304" pitchFamily="18" charset="0"/>
              </a:rPr>
              <a:t>，</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连有</a:t>
            </a:r>
            <a:r>
              <a:rPr lang="en-US" altLang="zh-CN" sz="2400" u="wavy">
                <a:solidFill>
                  <a:srgbClr val="000000"/>
                </a:solidFill>
                <a:uFill>
                  <a:solidFill>
                    <a:srgbClr val="00B0F0"/>
                  </a:solidFill>
                </a:uFill>
                <a:cs typeface="Times New Roman" panose="02020603050405020304" pitchFamily="18" charset="0"/>
              </a:rPr>
              <a:t>1</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个氢原子的醇分子能发生氧化反应生成相应酮</a:t>
            </a:r>
            <a:r>
              <a:rPr lang="zh-CN" altLang="zh-CN" sz="2400" u="wavy">
                <a:solidFill>
                  <a:srgbClr val="000000"/>
                </a:solidFill>
                <a:uFill>
                  <a:solidFill>
                    <a:srgbClr val="00B0F0"/>
                  </a:solidFill>
                </a:uFill>
                <a:cs typeface="Times New Roman" panose="02020603050405020304" pitchFamily="18" charset="0"/>
              </a:rPr>
              <a:t>，</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不连有氢原子的醇分子不能被催化氧化</a:t>
            </a:r>
            <a:r>
              <a:rPr lang="zh-CN" altLang="zh-CN" sz="2400" u="wavy">
                <a:solidFill>
                  <a:srgbClr val="000000"/>
                </a:solidFill>
                <a:uFill>
                  <a:solidFill>
                    <a:srgbClr val="00B0F0"/>
                  </a:solidFill>
                </a:uFill>
                <a:cs typeface="Times New Roman" panose="02020603050405020304" pitchFamily="18" charset="0"/>
              </a:rPr>
              <a:t>，</a:t>
            </a:r>
            <a:r>
              <a:rPr lang="en-US" altLang="zh-CN" sz="2400">
                <a:solidFill>
                  <a:srgbClr val="000000"/>
                </a:solidFill>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符合题意。</a:t>
            </a:r>
            <a:endParaRPr lang="zh-CN" altLang="zh-CN" sz="105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94586" y="3222723"/>
            <a:ext cx="1047418" cy="377331"/>
          </a:xfrm>
          <a:prstGeom prst="rect">
            <a:avLst/>
          </a:prstGeom>
        </p:spPr>
      </p:pic>
      <p:sp>
        <p:nvSpPr>
          <p:cNvPr id="6" name="矩形 5"/>
          <p:cNvSpPr/>
          <p:nvPr/>
        </p:nvSpPr>
        <p:spPr>
          <a:xfrm>
            <a:off x="1468292" y="3025012"/>
            <a:ext cx="630301"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AC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31.jpg" descr="id:2147493059;FounderCES"/>
          <p:cNvPicPr/>
          <p:nvPr/>
        </p:nvPicPr>
        <p:blipFill>
          <a:blip r:embed="rId1"/>
          <a:stretch>
            <a:fillRect/>
          </a:stretch>
        </p:blipFill>
        <p:spPr>
          <a:xfrm>
            <a:off x="2206774" y="1556792"/>
            <a:ext cx="6510020" cy="242379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a:solidFill>
            <a:srgbClr val="E3F2E7"/>
          </a:solidFill>
        </p:spPr>
        <p:txBody>
          <a:bodyPr/>
          <a:lstStyle/>
          <a:p>
            <a:endParaRPr lang="en-US" altLang="zh-CN" smtClean="0"/>
          </a:p>
          <a:p>
            <a:endParaRPr lang="en-US" altLang="zh-CN"/>
          </a:p>
          <a:p>
            <a:endParaRPr lang="en-US" altLang="zh-CN" smtClean="0"/>
          </a:p>
          <a:p>
            <a:endParaRPr lang="en-US" altLang="zh-CN"/>
          </a:p>
          <a:p>
            <a:endParaRPr lang="en-US" altLang="zh-CN" smtClean="0"/>
          </a:p>
          <a:p>
            <a:endParaRPr lang="en-US" altLang="zh-CN"/>
          </a:p>
          <a:p>
            <a:endParaRPr lang="zh-CN" altLang="en-US"/>
          </a:p>
        </p:txBody>
      </p:sp>
      <p:pic>
        <p:nvPicPr>
          <p:cNvPr id="4" name="顿有所悟.eps" descr="id:2147493285;FounderCES"/>
          <p:cNvPicPr/>
          <p:nvPr/>
        </p:nvPicPr>
        <p:blipFill>
          <a:blip r:embed="rId1"/>
          <a:stretch>
            <a:fillRect/>
          </a:stretch>
        </p:blipFill>
        <p:spPr>
          <a:xfrm>
            <a:off x="478582" y="893390"/>
            <a:ext cx="1604010" cy="351790"/>
          </a:xfrm>
          <a:prstGeom prst="rect">
            <a:avLst/>
          </a:prstGeom>
        </p:spPr>
      </p:pic>
      <p:pic>
        <p:nvPicPr>
          <p:cNvPr id="2" name="图片 1"/>
          <p:cNvPicPr>
            <a:picLocks noChangeAspect="1"/>
          </p:cNvPicPr>
          <p:nvPr/>
        </p:nvPicPr>
        <p:blipFill>
          <a:blip r:embed="rId2"/>
          <a:stretch>
            <a:fillRect/>
          </a:stretch>
        </p:blipFill>
        <p:spPr>
          <a:xfrm>
            <a:off x="1990750" y="1385140"/>
            <a:ext cx="7522372" cy="2903371"/>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脂肪</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醇、芳香醇和酚的</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3299;FounderCES"/>
          <p:cNvPicPr/>
          <p:nvPr/>
        </p:nvPicPr>
        <p:blipFill>
          <a:blip r:embed="rId1"/>
          <a:stretch>
            <a:fillRect/>
          </a:stretch>
        </p:blipFill>
        <p:spPr>
          <a:xfrm>
            <a:off x="394687" y="872365"/>
            <a:ext cx="1252220" cy="439420"/>
          </a:xfrm>
          <a:prstGeom prst="rect">
            <a:avLst/>
          </a:prstGeom>
        </p:spPr>
      </p:pic>
      <p:graphicFrame>
        <p:nvGraphicFramePr>
          <p:cNvPr id="2" name="表格 1"/>
          <p:cNvGraphicFramePr>
            <a:graphicFrameLocks noGrp="1"/>
          </p:cNvGraphicFramePr>
          <p:nvPr/>
        </p:nvGraphicFramePr>
        <p:xfrm>
          <a:off x="394687" y="1484784"/>
          <a:ext cx="11305256" cy="3994760"/>
        </p:xfrm>
        <a:graphic>
          <a:graphicData uri="http://schemas.openxmlformats.org/drawingml/2006/table">
            <a:tbl>
              <a:tblPr firstRow="1" firstCol="1" bandRow="1"/>
              <a:tblGrid>
                <a:gridCol w="1740079"/>
                <a:gridCol w="2192545"/>
                <a:gridCol w="3568095"/>
                <a:gridCol w="380453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脂肪醇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芳香醇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苯酚</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25156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官能团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醇羟基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醇羟基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酚羟基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烃基相连</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与苯环侧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链碳原子相连</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环直接相连</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图片 4"/>
          <p:cNvPicPr>
            <a:picLocks noChangeAspect="1"/>
          </p:cNvPicPr>
          <p:nvPr/>
        </p:nvPicPr>
        <p:blipFill>
          <a:blip r:embed="rId2"/>
          <a:stretch>
            <a:fillRect/>
          </a:stretch>
        </p:blipFill>
        <p:spPr>
          <a:xfrm>
            <a:off x="4685535" y="2204864"/>
            <a:ext cx="2836486" cy="774178"/>
          </a:xfrm>
          <a:prstGeom prst="rect">
            <a:avLst/>
          </a:prstGeom>
        </p:spPr>
      </p:pic>
      <p:pic>
        <p:nvPicPr>
          <p:cNvPr id="6" name="图片 5"/>
          <p:cNvPicPr>
            <a:picLocks noChangeAspect="1"/>
          </p:cNvPicPr>
          <p:nvPr/>
        </p:nvPicPr>
        <p:blipFill>
          <a:blip r:embed="rId3"/>
          <a:stretch>
            <a:fillRect/>
          </a:stretch>
        </p:blipFill>
        <p:spPr>
          <a:xfrm>
            <a:off x="8975526" y="2223433"/>
            <a:ext cx="1803381" cy="75856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406574" y="836712"/>
          <a:ext cx="11377264" cy="4937760"/>
        </p:xfrm>
        <a:graphic>
          <a:graphicData uri="http://schemas.openxmlformats.org/drawingml/2006/table">
            <a:tbl>
              <a:tblPr firstRow="1" firstCol="1" bandRow="1"/>
              <a:tblGrid>
                <a:gridCol w="954222"/>
                <a:gridCol w="2715863"/>
                <a:gridCol w="2348855"/>
                <a:gridCol w="5358324"/>
              </a:tblGrid>
              <a:tr h="2617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脂肪醇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芳香醇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322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与钠反应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取代反应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消去反应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酯化反应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⑥</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无酸性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取代反应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显色反应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与钠反应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⑥</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4698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将灼热的铜丝插入醇中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有刺激性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气味的物质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醛或酮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溶液反应显紫色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与浓溴水反应产生白色沉淀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6938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山东泰安高二期末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）牙膏中含有的茶多酚是目前尚不能人工合成的纯天然、多功能、高效能的抗氧化剂和自由基净化剂。其中没食子儿茶素的结构如图所示。下列关于没食子儿茶素的叙述，正确的是（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分子中所有的原子共面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恰好完全反应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易发生氧化反应和取代反应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能够发生加成反应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溶液不发生显色</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3314;FounderCES"/>
          <p:cNvPicPr/>
          <p:nvPr/>
        </p:nvPicPr>
        <p:blipFill>
          <a:blip r:embed="rId1"/>
          <a:stretch>
            <a:fillRect/>
          </a:stretch>
        </p:blipFill>
        <p:spPr>
          <a:xfrm>
            <a:off x="478582" y="908720"/>
            <a:ext cx="1017270" cy="327660"/>
          </a:xfrm>
          <a:prstGeom prst="rect">
            <a:avLst/>
          </a:prstGeom>
        </p:spPr>
      </p:pic>
      <p:pic>
        <p:nvPicPr>
          <p:cNvPr id="5" name="24d201.jpg" descr="id:2147493321;FounderCES"/>
          <p:cNvPicPr/>
          <p:nvPr/>
        </p:nvPicPr>
        <p:blipFill>
          <a:blip r:embed="rId2"/>
          <a:stretch>
            <a:fillRect/>
          </a:stretch>
        </p:blipFill>
        <p:spPr>
          <a:xfrm>
            <a:off x="7607374" y="2731279"/>
            <a:ext cx="3001645" cy="197929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609;FounderCES"/>
          <p:cNvPicPr/>
          <p:nvPr/>
        </p:nvPicPr>
        <p:blipFill>
          <a:blip r:embed="rId1"/>
          <a:stretch>
            <a:fillRect/>
          </a:stretch>
        </p:blipFill>
        <p:spPr>
          <a:xfrm>
            <a:off x="417975" y="908720"/>
            <a:ext cx="983615" cy="350520"/>
          </a:xfrm>
          <a:prstGeom prst="rect">
            <a:avLst/>
          </a:prstGeom>
        </p:spPr>
      </p:pic>
      <p:pic>
        <p:nvPicPr>
          <p:cNvPr id="5" name="24答案.eps" descr="id:2147491616;FounderCES"/>
          <p:cNvPicPr/>
          <p:nvPr/>
        </p:nvPicPr>
        <p:blipFill>
          <a:blip r:embed="rId2"/>
          <a:stretch>
            <a:fillRect/>
          </a:stretch>
        </p:blipFill>
        <p:spPr>
          <a:xfrm>
            <a:off x="423826" y="4801042"/>
            <a:ext cx="983615" cy="350520"/>
          </a:xfrm>
          <a:prstGeom prst="rect">
            <a:avLst/>
          </a:prstGeom>
        </p:spPr>
      </p:pic>
      <p:sp>
        <p:nvSpPr>
          <p:cNvPr id="7" name="内容占位符 6"/>
          <p:cNvSpPr>
            <a:spLocks noGrp="1"/>
          </p:cNvSpPr>
          <p:nvPr>
            <p:ph idx="1"/>
          </p:nvPr>
        </p:nvSpPr>
        <p:spPr>
          <a:xfrm>
            <a:off x="360854" y="746120"/>
            <a:ext cx="11485848" cy="396938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碳原子有四个共价单键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可以形成的空间结构是</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四面体形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个饱和碳原子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故分子中所有的原子不可能都共面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个酚羟基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没食子儿茶素最多可以与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没食子儿茶素与苯环相连的碳原子上有氢原子</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容易与酸性高锰酸钾溶液等发生氧化反应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分子中含有酚羟基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能够和溴水发生取代反应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分子中含有醇羟基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能够和酸发生酯化反应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还易发生氧化反应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个苯环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能够和氢气发生加成反应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该分子中含酚羟基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溶液发生显色反应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1558702" y="4653136"/>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此类题目的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思路</a:t>
            </a:r>
            <a:endParaRPr lang="en-US" altLang="zh-CN" smtClean="0"/>
          </a:p>
          <a:p>
            <a:endParaRPr lang="en-US" altLang="zh-CN"/>
          </a:p>
          <a:p>
            <a:endParaRPr lang="en-US" altLang="zh-CN" smtClean="0"/>
          </a:p>
          <a:p>
            <a:endParaRPr lang="en-US" altLang="zh-CN"/>
          </a:p>
          <a:p>
            <a:endParaRPr lang="en-US" altLang="zh-CN" smtClean="0"/>
          </a:p>
          <a:p>
            <a:endParaRPr lang="zh-CN" altLang="en-US"/>
          </a:p>
        </p:txBody>
      </p:sp>
      <p:pic>
        <p:nvPicPr>
          <p:cNvPr id="4" name="顿有所悟.eps" descr="id:2147493342;FounderCES"/>
          <p:cNvPicPr/>
          <p:nvPr/>
        </p:nvPicPr>
        <p:blipFill>
          <a:blip r:embed="rId1"/>
          <a:stretch>
            <a:fillRect/>
          </a:stretch>
        </p:blipFill>
        <p:spPr>
          <a:xfrm>
            <a:off x="550590" y="889665"/>
            <a:ext cx="1730375" cy="379095"/>
          </a:xfrm>
          <a:prstGeom prst="rect">
            <a:avLst/>
          </a:prstGeom>
        </p:spPr>
      </p:pic>
      <p:pic>
        <p:nvPicPr>
          <p:cNvPr id="2" name="图片 1"/>
          <p:cNvPicPr>
            <a:picLocks noChangeAspect="1"/>
          </p:cNvPicPr>
          <p:nvPr/>
        </p:nvPicPr>
        <p:blipFill>
          <a:blip r:embed="rId2"/>
          <a:stretch>
            <a:fillRect/>
          </a:stretch>
        </p:blipFill>
        <p:spPr>
          <a:xfrm>
            <a:off x="1990750" y="1393476"/>
            <a:ext cx="6830987" cy="230065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醇的系统命名法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）选主链——选择连有羟基的最长碳链为主链，按主链所含碳原子数称为某醇。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）定编号——碳原子编号由接近羟基的一端开始。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）写名称——命名时，羟基的位次号写在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前面，其他取代基的名称和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号写在母体名称前面。如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－二甲基－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－己醇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205746" y="3030337"/>
            <a:ext cx="4289245" cy="160846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33462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沸点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）相对分子质量相近的醇和烷烃相比，醇的沸点远远高于烷烃。这是因为醇分子间存在氢键。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）饱和一元醇，随分子中碳原子个数的增加，醇的沸点升高。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碳原子数相同时，羟基个数越多，醇的沸点越高</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p:cNvSpPr txBox="1"/>
          <p:nvPr/>
        </p:nvSpPr>
        <p:spPr bwMode="auto">
          <a:xfrm>
            <a:off x="360854" y="424297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碳原子数目相同的醇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羟基的个数越多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可以形成的氢键个数越多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沸点越高。</a:t>
            </a:r>
            <a:endParaRPr lang="zh-CN" altLang="en-US"/>
          </a:p>
        </p:txBody>
      </p:sp>
      <p:pic>
        <p:nvPicPr>
          <p:cNvPr id="5" name="温馨提示.eps" descr="id:2147491463;FounderCES"/>
          <p:cNvPicPr/>
          <p:nvPr/>
        </p:nvPicPr>
        <p:blipFill>
          <a:blip r:embed="rId2"/>
          <a:stretch>
            <a:fillRect/>
          </a:stretch>
        </p:blipFill>
        <p:spPr>
          <a:xfrm>
            <a:off x="478582" y="4396272"/>
            <a:ext cx="1730375" cy="3397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溶解性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甲醇、乙醇、丙醇、乙二醇、丙三醇等低级醇可与水以任意比例互溶。这是因为醇分子与水分子间能形成氢键。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密度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醇的密度比水的密度小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499;FounderCES"/>
          <p:cNvPicPr/>
          <p:nvPr/>
        </p:nvPicPr>
        <p:blipFill>
          <a:blip r:embed="rId1"/>
          <a:stretch>
            <a:fillRect/>
          </a:stretch>
        </p:blipFill>
        <p:spPr>
          <a:xfrm>
            <a:off x="374074" y="836712"/>
            <a:ext cx="1600200" cy="424815"/>
          </a:xfrm>
          <a:prstGeom prst="rect">
            <a:avLst/>
          </a:prstGeom>
        </p:spPr>
      </p:pic>
      <p:sp>
        <p:nvSpPr>
          <p:cNvPr id="4" name="内容占位符 3"/>
          <p:cNvSpPr>
            <a:spLocks noGrp="1"/>
          </p:cNvSpPr>
          <p:nvPr>
            <p:ph idx="1"/>
          </p:nvPr>
        </p:nvSpPr>
        <p:spPr>
          <a:xfrm>
            <a:off x="360854" y="692696"/>
            <a:ext cx="11485848" cy="480131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醇</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醇的消去反应规律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）醇分子中，连有—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的碳原子的相邻碳原子上连有氢原子时，才能发生消去反应而形成不饱和键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断键位置：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710830" y="3060527"/>
            <a:ext cx="5927605" cy="15818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）若醇分子中与—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相连的碳原子无相邻碳原子或其相邻碳原子上无氢原子，则不能发生消去反应。如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不能发生消去反应生成烯烃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p:nvPr/>
        </p:nvSpPr>
        <p:spPr bwMode="auto">
          <a:xfrm>
            <a:off x="360854" y="208273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醇的分子内脱水属于消去反应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分子间脱水和酯化反应都属于取代反应。</a:t>
            </a:r>
            <a:endParaRPr lang="zh-CN" altLang="en-US"/>
          </a:p>
        </p:txBody>
      </p:sp>
      <p:pic>
        <p:nvPicPr>
          <p:cNvPr id="4" name="温馨提示.eps" descr="id:2147491463;FounderCES"/>
          <p:cNvPicPr/>
          <p:nvPr/>
        </p:nvPicPr>
        <p:blipFill>
          <a:blip r:embed="rId1"/>
          <a:stretch>
            <a:fillRect/>
          </a:stretch>
        </p:blipFill>
        <p:spPr>
          <a:xfrm>
            <a:off x="478582" y="2236032"/>
            <a:ext cx="1730375" cy="3397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醇的化学性质与断键</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x222.jpg" descr="id:2147493108;FounderCES"/>
          <p:cNvPicPr/>
          <p:nvPr/>
        </p:nvPicPr>
        <p:blipFill>
          <a:blip r:embed="rId1"/>
          <a:stretch>
            <a:fillRect/>
          </a:stretch>
        </p:blipFill>
        <p:spPr>
          <a:xfrm>
            <a:off x="3574926" y="1484784"/>
            <a:ext cx="3924935" cy="157289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4463</Words>
  <Application>WPS 演示</Application>
  <PresentationFormat>自定义</PresentationFormat>
  <Paragraphs>363</Paragraphs>
  <Slides>35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603</cp:revision>
  <dcterms:created xsi:type="dcterms:W3CDTF">2020-11-06T05:24:00Z</dcterms:created>
  <dcterms:modified xsi:type="dcterms:W3CDTF">2025-11-11T06:35:37Z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543DDCC77B194333ADC646C97268539B_12</vt:lpwstr>
  </property>
</Properties>
</file>